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440A-4940-4A67-8C97-C28C4122E266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52B4-DD30-41D7-A748-8B9FA127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277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440A-4940-4A67-8C97-C28C4122E266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52B4-DD30-41D7-A748-8B9FA127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171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440A-4940-4A67-8C97-C28C4122E266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52B4-DD30-41D7-A748-8B9FA127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045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440A-4940-4A67-8C97-C28C4122E266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52B4-DD30-41D7-A748-8B9FA127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33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440A-4940-4A67-8C97-C28C4122E266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52B4-DD30-41D7-A748-8B9FA127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23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440A-4940-4A67-8C97-C28C4122E266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52B4-DD30-41D7-A748-8B9FA127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31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440A-4940-4A67-8C97-C28C4122E266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52B4-DD30-41D7-A748-8B9FA127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09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440A-4940-4A67-8C97-C28C4122E266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52B4-DD30-41D7-A748-8B9FA127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939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440A-4940-4A67-8C97-C28C4122E266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52B4-DD30-41D7-A748-8B9FA127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222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440A-4940-4A67-8C97-C28C4122E266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52B4-DD30-41D7-A748-8B9FA127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412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440A-4940-4A67-8C97-C28C4122E266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52B4-DD30-41D7-A748-8B9FA127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950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1440A-4940-4A67-8C97-C28C4122E266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052B4-DD30-41D7-A748-8B9FA127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49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298985"/>
              </p:ext>
            </p:extLst>
          </p:nvPr>
        </p:nvGraphicFramePr>
        <p:xfrm>
          <a:off x="1616364" y="914402"/>
          <a:ext cx="8562108" cy="5698778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427018">
                  <a:extLst>
                    <a:ext uri="{9D8B030D-6E8A-4147-A177-3AD203B41FA5}">
                      <a16:colId xmlns:a16="http://schemas.microsoft.com/office/drawing/2014/main" val="458908788"/>
                    </a:ext>
                  </a:extLst>
                </a:gridCol>
                <a:gridCol w="1427018">
                  <a:extLst>
                    <a:ext uri="{9D8B030D-6E8A-4147-A177-3AD203B41FA5}">
                      <a16:colId xmlns:a16="http://schemas.microsoft.com/office/drawing/2014/main" val="4156429274"/>
                    </a:ext>
                  </a:extLst>
                </a:gridCol>
                <a:gridCol w="1427018">
                  <a:extLst>
                    <a:ext uri="{9D8B030D-6E8A-4147-A177-3AD203B41FA5}">
                      <a16:colId xmlns:a16="http://schemas.microsoft.com/office/drawing/2014/main" val="3763034263"/>
                    </a:ext>
                  </a:extLst>
                </a:gridCol>
                <a:gridCol w="1427018">
                  <a:extLst>
                    <a:ext uri="{9D8B030D-6E8A-4147-A177-3AD203B41FA5}">
                      <a16:colId xmlns:a16="http://schemas.microsoft.com/office/drawing/2014/main" val="2796413791"/>
                    </a:ext>
                  </a:extLst>
                </a:gridCol>
                <a:gridCol w="1427018">
                  <a:extLst>
                    <a:ext uri="{9D8B030D-6E8A-4147-A177-3AD203B41FA5}">
                      <a16:colId xmlns:a16="http://schemas.microsoft.com/office/drawing/2014/main" val="184612673"/>
                    </a:ext>
                  </a:extLst>
                </a:gridCol>
                <a:gridCol w="1427018">
                  <a:extLst>
                    <a:ext uri="{9D8B030D-6E8A-4147-A177-3AD203B41FA5}">
                      <a16:colId xmlns:a16="http://schemas.microsoft.com/office/drawing/2014/main" val="2913798178"/>
                    </a:ext>
                  </a:extLst>
                </a:gridCol>
              </a:tblGrid>
              <a:tr h="66725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Title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Years of service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Hourly**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Base Annual Salary (hourly)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Longevity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Total Salary***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9565298"/>
                  </a:ext>
                </a:extLst>
              </a:tr>
              <a:tr h="40540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Cadet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(Academy)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</a:t>
                      </a:r>
                      <a:r>
                        <a:rPr lang="en-US" sz="1400" dirty="0" smtClean="0"/>
                        <a:t>28.85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$60,008.00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$60,008.00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799587"/>
                  </a:ext>
                </a:extLst>
              </a:tr>
              <a:tr h="41323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Officer </a:t>
                      </a:r>
                      <a:r>
                        <a:rPr lang="en-US" sz="1400" baseline="0" dirty="0" smtClean="0"/>
                        <a:t>2</a:t>
                      </a:r>
                      <a:r>
                        <a:rPr lang="en-US" sz="1400" baseline="30000" dirty="0" smtClean="0"/>
                        <a:t>nd</a:t>
                      </a:r>
                      <a:r>
                        <a:rPr lang="en-US" sz="1400" baseline="0" dirty="0" smtClean="0"/>
                        <a:t> Class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One</a:t>
                      </a:r>
                      <a:r>
                        <a:rPr lang="en-US" sz="1200" b="1" baseline="0" dirty="0" smtClean="0"/>
                        <a:t> year probation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$30.28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$62.982.40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$62.982.40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5323125"/>
                  </a:ext>
                </a:extLst>
              </a:tr>
              <a:tr h="39250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Officer</a:t>
                      </a:r>
                      <a:r>
                        <a:rPr lang="en-US" sz="1400" baseline="0" dirty="0" smtClean="0"/>
                        <a:t> 1</a:t>
                      </a:r>
                      <a:r>
                        <a:rPr lang="en-US" sz="1400" baseline="30000" dirty="0" smtClean="0"/>
                        <a:t>st</a:t>
                      </a:r>
                      <a:r>
                        <a:rPr lang="en-US" sz="1400" baseline="0" dirty="0" smtClean="0"/>
                        <a:t> Class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 to 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$34.53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$71,822.40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$71,822.40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4446165"/>
                  </a:ext>
                </a:extLst>
              </a:tr>
              <a:tr h="47754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Sr. Officer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$35.72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$74,297.60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$2,730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$77,027.60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847410"/>
                  </a:ext>
                </a:extLst>
              </a:tr>
              <a:tr h="47754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Sr.</a:t>
                      </a:r>
                      <a:r>
                        <a:rPr lang="en-US" sz="1400" baseline="0" dirty="0" smtClean="0"/>
                        <a:t> Officer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$35.72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$74,297.60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$3,406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$77,703.60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889146"/>
                  </a:ext>
                </a:extLst>
              </a:tr>
              <a:tr h="47754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Sr. Officer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 thru</a:t>
                      </a:r>
                      <a:r>
                        <a:rPr lang="en-US" sz="1400" baseline="0" dirty="0" smtClean="0"/>
                        <a:t> 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$35.72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$74,297.60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$6,136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$80,433.60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2635556"/>
                  </a:ext>
                </a:extLst>
              </a:tr>
              <a:tr h="4775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Sr. Officer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 thru 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$35.72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$74,297.60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$8,190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$82,487.60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6652467"/>
                  </a:ext>
                </a:extLst>
              </a:tr>
              <a:tr h="4775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Sr. Officer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 thru 14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$35.72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$74,297.60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$9,568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$83,865.6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581987"/>
                  </a:ext>
                </a:extLst>
              </a:tr>
              <a:tr h="47754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Master Officer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$37.51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$78,020.80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$9,568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$87,588.80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139417"/>
                  </a:ext>
                </a:extLst>
              </a:tr>
              <a:tr h="4775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Master Officer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 thru 17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$37.51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$78,020.80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$12,298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$90,318.80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7827390"/>
                  </a:ext>
                </a:extLst>
              </a:tr>
              <a:tr h="4775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Master Officer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18+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$37.51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$78,020.80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$16,380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$94,400.80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745349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668568" y="211014"/>
            <a:ext cx="4457700" cy="60667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Pay Chart July 2023 – July 2024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36128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001635"/>
              </p:ext>
            </p:extLst>
          </p:nvPr>
        </p:nvGraphicFramePr>
        <p:xfrm>
          <a:off x="1616364" y="1172244"/>
          <a:ext cx="8562108" cy="54063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27018">
                  <a:extLst>
                    <a:ext uri="{9D8B030D-6E8A-4147-A177-3AD203B41FA5}">
                      <a16:colId xmlns:a16="http://schemas.microsoft.com/office/drawing/2014/main" val="458908788"/>
                    </a:ext>
                  </a:extLst>
                </a:gridCol>
                <a:gridCol w="1427018">
                  <a:extLst>
                    <a:ext uri="{9D8B030D-6E8A-4147-A177-3AD203B41FA5}">
                      <a16:colId xmlns:a16="http://schemas.microsoft.com/office/drawing/2014/main" val="4156429274"/>
                    </a:ext>
                  </a:extLst>
                </a:gridCol>
                <a:gridCol w="1427018">
                  <a:extLst>
                    <a:ext uri="{9D8B030D-6E8A-4147-A177-3AD203B41FA5}">
                      <a16:colId xmlns:a16="http://schemas.microsoft.com/office/drawing/2014/main" val="3763034263"/>
                    </a:ext>
                  </a:extLst>
                </a:gridCol>
                <a:gridCol w="1427018">
                  <a:extLst>
                    <a:ext uri="{9D8B030D-6E8A-4147-A177-3AD203B41FA5}">
                      <a16:colId xmlns:a16="http://schemas.microsoft.com/office/drawing/2014/main" val="2796413791"/>
                    </a:ext>
                  </a:extLst>
                </a:gridCol>
                <a:gridCol w="1427018">
                  <a:extLst>
                    <a:ext uri="{9D8B030D-6E8A-4147-A177-3AD203B41FA5}">
                      <a16:colId xmlns:a16="http://schemas.microsoft.com/office/drawing/2014/main" val="184612673"/>
                    </a:ext>
                  </a:extLst>
                </a:gridCol>
                <a:gridCol w="1427018">
                  <a:extLst>
                    <a:ext uri="{9D8B030D-6E8A-4147-A177-3AD203B41FA5}">
                      <a16:colId xmlns:a16="http://schemas.microsoft.com/office/drawing/2014/main" val="2913798178"/>
                    </a:ext>
                  </a:extLst>
                </a:gridCol>
              </a:tblGrid>
              <a:tr h="6053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Title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Years of service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Hourly**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Base Annual Salary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Longevity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Total Salary***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9565298"/>
                  </a:ext>
                </a:extLst>
              </a:tr>
              <a:tr h="45359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Cadet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(Academy)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$28.85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$60,008.00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$60,008.00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799587"/>
                  </a:ext>
                </a:extLst>
              </a:tr>
              <a:tr h="4504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Officer </a:t>
                      </a:r>
                      <a:r>
                        <a:rPr lang="en-US" sz="1400" baseline="0" dirty="0" smtClean="0"/>
                        <a:t>2</a:t>
                      </a:r>
                      <a:r>
                        <a:rPr lang="en-US" sz="1400" baseline="30000" dirty="0" smtClean="0"/>
                        <a:t>nd</a:t>
                      </a:r>
                      <a:r>
                        <a:rPr lang="en-US" sz="1400" baseline="0" dirty="0" smtClean="0"/>
                        <a:t> Class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One</a:t>
                      </a:r>
                      <a:r>
                        <a:rPr lang="en-US" sz="1200" b="1" baseline="0" dirty="0" smtClean="0"/>
                        <a:t> year probation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$30.28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$62.982.40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$62.982.40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6552212"/>
                  </a:ext>
                </a:extLst>
              </a:tr>
              <a:tr h="43082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Officer</a:t>
                      </a:r>
                      <a:r>
                        <a:rPr lang="en-US" sz="1400" baseline="0" dirty="0" smtClean="0"/>
                        <a:t> 1</a:t>
                      </a:r>
                      <a:r>
                        <a:rPr lang="en-US" sz="1400" baseline="30000" dirty="0" smtClean="0"/>
                        <a:t>st</a:t>
                      </a:r>
                      <a:r>
                        <a:rPr lang="en-US" sz="1400" baseline="0" dirty="0" smtClean="0"/>
                        <a:t> Class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 to 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$35.91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$74,692.80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$74,692.80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8475979"/>
                  </a:ext>
                </a:extLst>
              </a:tr>
              <a:tr h="43326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Sr. Officer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$37.15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$77,272.00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$2,730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$80,002.00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847410"/>
                  </a:ext>
                </a:extLst>
              </a:tr>
              <a:tr h="43326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Sr.</a:t>
                      </a:r>
                      <a:r>
                        <a:rPr lang="en-US" sz="1400" baseline="0" dirty="0" smtClean="0"/>
                        <a:t> Officer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$37.15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$77,272.00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$3,406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$80,678.00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889146"/>
                  </a:ext>
                </a:extLst>
              </a:tr>
              <a:tr h="43326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Sr. Officer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 thru</a:t>
                      </a:r>
                      <a:r>
                        <a:rPr lang="en-US" sz="1400" baseline="0" dirty="0" smtClean="0"/>
                        <a:t> 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$37.15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$77,272.00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$6,136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$83,408.00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2635556"/>
                  </a:ext>
                </a:extLst>
              </a:tr>
              <a:tr h="43326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Sr. Officer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 thru 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$37.15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$77,272.00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$8,190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$85,462.00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6652467"/>
                  </a:ext>
                </a:extLst>
              </a:tr>
              <a:tr h="43326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Sr. Officer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 thru 14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$37.15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$77,272.00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$9,568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$86,840.00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581987"/>
                  </a:ext>
                </a:extLst>
              </a:tr>
              <a:tr h="43326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Master Officer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$39.01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$81,140.80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$9,568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$90,708.80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139417"/>
                  </a:ext>
                </a:extLst>
              </a:tr>
              <a:tr h="43326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Master Officer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 thru 17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$39.01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$81,140.80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$12,298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$93,438.80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7827390"/>
                  </a:ext>
                </a:extLst>
              </a:tr>
              <a:tr h="43326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Master Officer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18+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$39.01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$81,140.80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$16,380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$97,520.80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745349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754315" y="448407"/>
            <a:ext cx="4457700" cy="60667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Pay Chart July 2024 – Next contract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77355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6035</TotalTime>
  <Words>321</Words>
  <Application>Microsoft Office PowerPoint</Application>
  <PresentationFormat>Widescreen</PresentationFormat>
  <Paragraphs>146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Wolffbrandt, Timothy E</dc:creator>
  <cp:lastModifiedBy>Wolffbrandt, Timothy E</cp:lastModifiedBy>
  <cp:revision>15</cp:revision>
  <cp:lastPrinted>2022-01-05T20:03:19Z</cp:lastPrinted>
  <dcterms:created xsi:type="dcterms:W3CDTF">2022-01-05T19:31:34Z</dcterms:created>
  <dcterms:modified xsi:type="dcterms:W3CDTF">2023-11-13T17:04:35Z</dcterms:modified>
</cp:coreProperties>
</file>